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269" r:id="rId6"/>
    <p:sldId id="260" r:id="rId7"/>
    <p:sldId id="261" r:id="rId8"/>
    <p:sldId id="270" r:id="rId9"/>
    <p:sldId id="268" r:id="rId10"/>
    <p:sldId id="262" r:id="rId11"/>
    <p:sldId id="264" r:id="rId12"/>
    <p:sldId id="263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EA39788-0FE0-4015-89CC-1C5D3A11666E}">
          <p14:sldIdLst>
            <p14:sldId id="256"/>
            <p14:sldId id="257"/>
            <p14:sldId id="259"/>
            <p14:sldId id="258"/>
            <p14:sldId id="269"/>
            <p14:sldId id="260"/>
            <p14:sldId id="261"/>
            <p14:sldId id="270"/>
            <p14:sldId id="268"/>
            <p14:sldId id="262"/>
            <p14:sldId id="264"/>
            <p14:sldId id="263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2" autoAdjust="0"/>
    <p:restoredTop sz="94606" autoAdjust="0"/>
  </p:normalViewPr>
  <p:slideViewPr>
    <p:cSldViewPr>
      <p:cViewPr varScale="1">
        <p:scale>
          <a:sx n="108" d="100"/>
          <a:sy n="108" d="100"/>
        </p:scale>
        <p:origin x="17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2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FEE12-2773-434B-A7D8-D45360390D42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1A7E0-658E-4549-AEB8-8A1D30D5A0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104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1A7E0-658E-4549-AEB8-8A1D30D5A02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1A7E0-658E-4549-AEB8-8A1D30D5A02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1A7E0-658E-4549-AEB8-8A1D30D5A02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082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1A7E0-658E-4549-AEB8-8A1D30D5A02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1A7E0-658E-4549-AEB8-8A1D30D5A02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1A7E0-658E-4549-AEB8-8A1D30D5A02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1A7E0-658E-4549-AEB8-8A1D30D5A02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1A7E0-658E-4549-AEB8-8A1D30D5A02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1A7E0-658E-4549-AEB8-8A1D30D5A02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1A7E0-658E-4549-AEB8-8A1D30D5A02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1A7E0-658E-4549-AEB8-8A1D30D5A02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7680"/>
            <a:ext cx="8568952" cy="230124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Презентация продукции производства ООО «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ХимТавр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304" y="3260576"/>
            <a:ext cx="6480048" cy="1752600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Клея для производства мебели и матрасов</a:t>
            </a:r>
          </a:p>
        </p:txBody>
      </p:sp>
      <p:pic>
        <p:nvPicPr>
          <p:cNvPr id="6" name="Picture 2" descr="logo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29614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41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92096"/>
            <a:ext cx="8229600" cy="1252728"/>
          </a:xfrm>
        </p:spPr>
        <p:txBody>
          <a:bodyPr>
            <a:noAutofit/>
          </a:bodyPr>
          <a:lstStyle/>
          <a:p>
            <a:r>
              <a:rPr lang="ru-RU" sz="3900" b="1" dirty="0"/>
              <a:t>Подтверждения высокого уровня качества нашей продукции</a:t>
            </a:r>
          </a:p>
        </p:txBody>
      </p:sp>
      <p:pic>
        <p:nvPicPr>
          <p:cNvPr id="4" name="Picture 2" descr="logo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29614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251520" y="2325424"/>
            <a:ext cx="3744416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Сертификат о государственной </a:t>
            </a:r>
          </a:p>
          <a:p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регистрации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4788024" y="2420888"/>
            <a:ext cx="3744416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Сертификат пожаробезопасности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26" y="2810321"/>
            <a:ext cx="2682162" cy="39279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79" y="2816028"/>
            <a:ext cx="2811514" cy="391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96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29614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251520" y="2420888"/>
            <a:ext cx="3744416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Сертификат 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ISO 9001-2015</a:t>
            </a:r>
            <a:endParaRPr lang="ru-RU" sz="16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4541247" y="2432560"/>
            <a:ext cx="3744416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Протокол испытаний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457200" y="592096"/>
            <a:ext cx="8229600" cy="1252728"/>
          </a:xfrm>
        </p:spPr>
        <p:txBody>
          <a:bodyPr>
            <a:noAutofit/>
          </a:bodyPr>
          <a:lstStyle/>
          <a:p>
            <a:r>
              <a:rPr lang="ru-RU" sz="3900" b="1" dirty="0"/>
              <a:t>Подтверждения высокого уровня качества нашей продукции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08" y="2730596"/>
            <a:ext cx="2887730" cy="4084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499" y="2815183"/>
            <a:ext cx="2805912" cy="391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09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64889"/>
          </a:xfrm>
        </p:spPr>
        <p:txBody>
          <a:bodyPr>
            <a:normAutofit/>
          </a:bodyPr>
          <a:lstStyle/>
          <a:p>
            <a:r>
              <a:rPr lang="ru-RU" sz="4000" b="1" dirty="0"/>
              <a:t>Тара и упаковка</a:t>
            </a:r>
          </a:p>
        </p:txBody>
      </p:sp>
      <p:pic>
        <p:nvPicPr>
          <p:cNvPr id="4" name="Picture 2" descr="logo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29614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216785" y="6422556"/>
            <a:ext cx="8819711" cy="8640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Большой ассортимент позволяет нашим клиентам выбрать любой вид тары и упаковки, который удобен, практичен при использовании, хранении и транспортировке.</a:t>
            </a:r>
            <a:endParaRPr lang="ru-RU" sz="1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347" y="4699830"/>
            <a:ext cx="965445" cy="13465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434" y="3839564"/>
            <a:ext cx="2642046" cy="24697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58525" y="4437112"/>
            <a:ext cx="497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6056" y="3861048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00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8304" y="3625279"/>
            <a:ext cx="696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299564">
            <a:off x="182011" y="798939"/>
            <a:ext cx="12177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Новинка!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59" y="4725144"/>
            <a:ext cx="1153281" cy="137111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95799" y="980728"/>
            <a:ext cx="75966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Внимание есть и еще один приятный БОНУС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ассортименте компании - Новый вид упаковки - Клей Аэрозоль</a:t>
            </a:r>
          </a:p>
          <a:p>
            <a:pPr>
              <a:buFontTx/>
              <a:buChar char="-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БЫСТРОЕ РЕШЕНИЕ</a:t>
            </a:r>
          </a:p>
          <a:p>
            <a:pPr>
              <a:buFontTx/>
              <a:buChar char="-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ЭКОНОМИЧНЫЙ РАСХОД</a:t>
            </a:r>
          </a:p>
          <a:p>
            <a:pPr>
              <a:buFontTx/>
              <a:buChar char="-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ПРОСТОТА В ИСПОЛЬЗОВАНИЕ</a:t>
            </a:r>
          </a:p>
          <a:p>
            <a:r>
              <a:rPr lang="ru-RU" sz="1200" b="1" cap="all" dirty="0" err="1">
                <a:latin typeface="Times New Roman" pitchFamily="18" charset="0"/>
                <a:cs typeface="Times New Roman" pitchFamily="18" charset="0"/>
              </a:rPr>
              <a:t>пРИМЕНЕНИЕ</a:t>
            </a:r>
            <a:endParaRPr lang="ru-RU" sz="1200" b="1" cap="all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Изготовление мебели, рекламных вывесок, склеивания обивочных материалов;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Клей Спрей универсального применения, подходит для большинства легких материалов, 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поролона, войлока,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кожзама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ковролина,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автоковролина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пробки, спанбонда, вспененного полистирола для склеивания бумаги, картона, тканей, текстиля и т.д.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6356" y="4437112"/>
            <a:ext cx="497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Химтавр\Downloads\Рисуаанок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53514" y="4077072"/>
            <a:ext cx="1600199" cy="2139047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23528" y="6330585"/>
            <a:ext cx="8665501" cy="988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953773A-C13B-4D97-94CC-84C529E85BE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99476"/>
            <a:ext cx="842136" cy="18534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AC7CC30-609F-416F-905D-8960642A702C}"/>
              </a:ext>
            </a:extLst>
          </p:cNvPr>
          <p:cNvSpPr txBox="1"/>
          <p:nvPr/>
        </p:nvSpPr>
        <p:spPr>
          <a:xfrm>
            <a:off x="3491880" y="4293096"/>
            <a:ext cx="515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737F8ED-BB3E-457A-A742-1078269FA25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9" y="3024602"/>
            <a:ext cx="1550733" cy="148596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4CDF587-BAD9-48DF-BCA1-06E44FC2C13B}"/>
              </a:ext>
            </a:extLst>
          </p:cNvPr>
          <p:cNvSpPr txBox="1"/>
          <p:nvPr/>
        </p:nvSpPr>
        <p:spPr>
          <a:xfrm>
            <a:off x="611559" y="2833191"/>
            <a:ext cx="590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C80B348-59BF-417A-9855-B7C78167FDE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40" y="3119702"/>
            <a:ext cx="1418966" cy="135887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5ABA50A-3634-492E-9294-C64A81DD50B9}"/>
              </a:ext>
            </a:extLst>
          </p:cNvPr>
          <p:cNvSpPr txBox="1"/>
          <p:nvPr/>
        </p:nvSpPr>
        <p:spPr>
          <a:xfrm>
            <a:off x="1944922" y="2833191"/>
            <a:ext cx="610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79D1FDF-3E40-44BE-B815-620A55EDD50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852" y="4509120"/>
            <a:ext cx="1801648" cy="180164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D99FC26-3939-4C5E-A486-406BF4BD44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99912" y="3463774"/>
            <a:ext cx="696024" cy="90133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FE1AEBB-A9A0-4793-B339-9385662C70F3}"/>
              </a:ext>
            </a:extLst>
          </p:cNvPr>
          <p:cNvSpPr txBox="1"/>
          <p:nvPr/>
        </p:nvSpPr>
        <p:spPr>
          <a:xfrm>
            <a:off x="3426676" y="3049215"/>
            <a:ext cx="497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8BC672D-A548-4C65-B598-D2492B0EBE74}"/>
              </a:ext>
            </a:extLst>
          </p:cNvPr>
          <p:cNvSpPr txBox="1"/>
          <p:nvPr/>
        </p:nvSpPr>
        <p:spPr>
          <a:xfrm rot="20299564">
            <a:off x="2846307" y="4509001"/>
            <a:ext cx="12177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Новинка!</a:t>
            </a:r>
          </a:p>
        </p:txBody>
      </p:sp>
    </p:spTree>
    <p:extLst>
      <p:ext uri="{BB962C8B-B14F-4D97-AF65-F5344CB8AC3E}">
        <p14:creationId xmlns:p14="http://schemas.microsoft.com/office/powerpoint/2010/main" val="3373273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Наши контакты</a:t>
            </a:r>
          </a:p>
        </p:txBody>
      </p:sp>
      <p:pic>
        <p:nvPicPr>
          <p:cNvPr id="4" name="Picture 2" descr="logo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29614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251520" y="2844956"/>
            <a:ext cx="8712968" cy="25843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1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вопросам приобретения продукции и технической поддержки необходимо связать с нашим офисом производства ООО «</a:t>
            </a:r>
            <a:r>
              <a:rPr lang="ru-RU" sz="1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ХимТавр</a:t>
            </a:r>
            <a:r>
              <a:rPr lang="ru-RU" sz="1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 по следующим контактам:  г. Москва, ул. Искры, д.17А, стр.3 Тел. +7 495-773-37-23, +7 499-707-24-77 E-</a:t>
            </a:r>
            <a:r>
              <a:rPr lang="ru-RU" sz="1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info@himtavr.ru 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260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20088"/>
            <a:ext cx="9144000" cy="1252728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Наша компания - ведущий производитель мебельных клеев в РФ</a:t>
            </a: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446856" y="2392296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Лучшая формула </a:t>
            </a:r>
          </a:p>
          <a:p>
            <a:r>
              <a:rPr lang="ru-RU" b="1" dirty="0" err="1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Качество+Цена+Расход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4" name="Picture 2" descr="logo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29614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Саняня\Desktop\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574" y="4068763"/>
            <a:ext cx="3458418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аняня\Desktop\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23" y="4297363"/>
            <a:ext cx="28194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760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3140968"/>
            <a:ext cx="3888432" cy="2841179"/>
          </a:xfrm>
        </p:spPr>
        <p:txBody>
          <a:bodyPr>
            <a:normAutofit/>
          </a:bodyPr>
          <a:lstStyle/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Трехступенчатый контроль   производства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Входной контроль качества сырьевых компонентов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Контроль качества продукции обеспечивается собственной лабораторией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Клей производится на современном оборудовании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 производстве используются высококачественные сырьевые компоненты ведущих мировых производителей</a:t>
            </a:r>
          </a:p>
          <a:p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592096"/>
            <a:ext cx="8640960" cy="1252728"/>
          </a:xfrm>
        </p:spPr>
        <p:txBody>
          <a:bodyPr>
            <a:normAutofit fontScale="90000"/>
          </a:bodyPr>
          <a:lstStyle/>
          <a:p>
            <a:r>
              <a:rPr lang="ru-RU" u="sng" dirty="0"/>
              <a:t>Современное производство-гарантия качества продукции</a:t>
            </a: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35496" y="2622616"/>
            <a:ext cx="4114800" cy="374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Характеристики производства</a:t>
            </a:r>
          </a:p>
        </p:txBody>
      </p:sp>
      <p:pic>
        <p:nvPicPr>
          <p:cNvPr id="7" name="Picture 2" descr="logo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29614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742786"/>
            <a:ext cx="4560559" cy="374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83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844824"/>
            <a:ext cx="4968551" cy="4608512"/>
          </a:xfrm>
        </p:spPr>
        <p:txBody>
          <a:bodyPr>
            <a:noAutofit/>
          </a:bodyPr>
          <a:lstStyle/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СОСТАВ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Смесь растворителей и синтетических каучуков</a:t>
            </a:r>
          </a:p>
          <a:p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СВОЙСТВА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Цвет: бледно-желтый или красный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Форма: вязко-текучая масса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Термостойкий</a:t>
            </a:r>
          </a:p>
          <a:p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ТЕХНИЧЕСКИЕ ХАРАКТЕРИСТИКИ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Плотность  – 0,8 при t 20 С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Содержание сухих веществ  –  44±2%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Динамическая вязкость  при t 20 С ВЗ-246(6 мм) – 20-30 с.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Клеевая пленка  –  эластично мягкая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Время открытой выдержки от 2 сек до 10 мин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Давление распылителя 4-6 атмосфер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Диаметр сопла распылителя 1,5-2,5 мм.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Расход 80-100 г/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м.кв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(при двустороннем нанесении)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Клей </a:t>
            </a:r>
            <a:r>
              <a:rPr lang="en-US" b="1" dirty="0"/>
              <a:t>STARK</a:t>
            </a:r>
            <a:endParaRPr lang="ru-RU" b="1" dirty="0"/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4644008" y="3422160"/>
            <a:ext cx="4680519" cy="2864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Отсутствие резкого запаха-изготовлен на 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иностранном растворителе производства Нидерланды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Хорошая первоначальная липкость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Высокие прочностные характеристики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Равномерное распыление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Экономичный расход - достаточно </a:t>
            </a:r>
          </a:p>
          <a:p>
            <a:pPr marL="0" indent="0"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  одностороннего нанесения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Отсутствие остаточного запаха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Морозостоек – клей сохраняет свои свойства после заморозки, достаточно выдержать в помещении с температурой воздуха не ниже 25˚С в течение 24 часов, выдерживает до 4  циклов заморозки – оттаивания.</a:t>
            </a:r>
          </a:p>
          <a:p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251520" y="1398480"/>
            <a:ext cx="4114800" cy="374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Характеристики</a:t>
            </a: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4716016" y="1412776"/>
            <a:ext cx="4114800" cy="374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Преимущества</a:t>
            </a:r>
          </a:p>
        </p:txBody>
      </p:sp>
      <p:pic>
        <p:nvPicPr>
          <p:cNvPr id="7" name="Picture 2" descr="logo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29614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06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Клей </a:t>
            </a:r>
            <a:r>
              <a:rPr lang="en-US" b="1" dirty="0"/>
              <a:t>Hard Spray</a:t>
            </a:r>
            <a:endParaRPr lang="ru-RU" b="1" dirty="0"/>
          </a:p>
        </p:txBody>
      </p:sp>
      <p:pic>
        <p:nvPicPr>
          <p:cNvPr id="5" name="Picture 2" descr="logo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29614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1"/>
          <p:cNvSpPr>
            <a:spLocks noGrp="1"/>
          </p:cNvSpPr>
          <p:nvPr>
            <p:ph idx="1"/>
          </p:nvPr>
        </p:nvSpPr>
        <p:spPr>
          <a:xfrm>
            <a:off x="179513" y="1844824"/>
            <a:ext cx="4968551" cy="4608512"/>
          </a:xfrm>
        </p:spPr>
        <p:txBody>
          <a:bodyPr>
            <a:noAutofit/>
          </a:bodyPr>
          <a:lstStyle/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СОСТАВ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Смесь растворителей и синтетических каучуков</a:t>
            </a:r>
          </a:p>
          <a:p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СВОЙСТВА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Цвет: бледно-желтый или красный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Форма: вязко-текучая масса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Термостойкий</a:t>
            </a:r>
          </a:p>
          <a:p>
            <a:pPr marL="0" indent="0">
              <a:buNone/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ТЕХНИЧЕСКИЕ ХАРАКТЕРИСТИКИ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Плотность  – 0,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78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при t 20 С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Содержание сухих веществ  –  44±2%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Динамическая вязкость  при t 20 С ВЗ-24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(6 мм) – 20-30 с.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Клеевая пленка  –  эластично мягкая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Время открытой выдержки от 2 сек до 10 мин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Давление распылителя 4-6 атмосфер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Диаметр сопла распылителя 1,5-2,5 мм.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Расход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0-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0 г/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м.кв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(при двустороннем нанесении)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4644008" y="3422160"/>
            <a:ext cx="4680519" cy="27929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Отсутствие резкого запаха - изготовлен на </a:t>
            </a:r>
          </a:p>
          <a:p>
            <a:pPr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  пищевом растворителе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Время открытой выдержки при одностороннем нанесении до      3 минут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Хорошая первоначальная липкость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Высокие прочностные характеристики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Равномерное распыление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Экономичный расход - достаточно </a:t>
            </a:r>
          </a:p>
          <a:p>
            <a:pPr marL="0" indent="0"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  одностороннего нанесения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Отсутствие остаточного запаха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Морозостоек – клей сохраняет свои свойства после заморозки, достаточно выдержать в помещении с температурой воздуха не ниже 25˚С в течение 24 часов, выдерживает до 4  циклов заморозки – оттаивания.</a:t>
            </a:r>
          </a:p>
          <a:p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251520" y="1398480"/>
            <a:ext cx="4114800" cy="374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Характеристики</a:t>
            </a: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4716016" y="1412776"/>
            <a:ext cx="4114800" cy="374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Преимущества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52728"/>
          </a:xfrm>
        </p:spPr>
        <p:txBody>
          <a:bodyPr/>
          <a:lstStyle/>
          <a:p>
            <a:r>
              <a:rPr lang="ru-RU" b="1" dirty="0"/>
              <a:t>Клей </a:t>
            </a:r>
            <a:r>
              <a:rPr lang="en-US" b="1" dirty="0" err="1"/>
              <a:t>SinTex</a:t>
            </a:r>
            <a:endParaRPr lang="ru-RU" b="1" dirty="0"/>
          </a:p>
        </p:txBody>
      </p:sp>
      <p:pic>
        <p:nvPicPr>
          <p:cNvPr id="5" name="Picture 2" descr="logo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29614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251520" y="1398480"/>
            <a:ext cx="4114800" cy="374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Характеристики</a:t>
            </a: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4716016" y="1412776"/>
            <a:ext cx="4114800" cy="374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Преимущества</a:t>
            </a:r>
          </a:p>
        </p:txBody>
      </p:sp>
      <p:sp>
        <p:nvSpPr>
          <p:cNvPr id="8" name="Объект 1"/>
          <p:cNvSpPr>
            <a:spLocks noGrp="1"/>
          </p:cNvSpPr>
          <p:nvPr>
            <p:ph idx="1"/>
          </p:nvPr>
        </p:nvSpPr>
        <p:spPr>
          <a:xfrm>
            <a:off x="179513" y="1844824"/>
            <a:ext cx="4968551" cy="4608512"/>
          </a:xfrm>
        </p:spPr>
        <p:txBody>
          <a:bodyPr>
            <a:noAutofit/>
          </a:bodyPr>
          <a:lstStyle/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СОСТАВ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Смесь растворителей и синтетических каучуков</a:t>
            </a:r>
          </a:p>
          <a:p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СВОЙСТВА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Негорючий 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Цвет: бледно-желтый или красный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Форма: вязко-текучая масса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Термостойкий</a:t>
            </a:r>
          </a:p>
          <a:p>
            <a:pPr marL="0" indent="0">
              <a:buNone/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ТЕХНИЧЕСКИЕ ХАРАКТЕРИСТИКИ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Плотность  – 1,1 при t 20 С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Содержание сухих веществ  –  45±2%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Динамическая вязкость  при t 20 С ВЗ-246(6 мм) – 20-30 с.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Клеевая пленка  –  эластично мягкая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Время открытой выдержки от 30 сек до 10 мин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Давление распылителя 4-6 атмосфер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Диаметр сопла распылителя 1,5-2,5 мм.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Расход 80-100 г/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м.кв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(при двустороннем нанесении)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4644008" y="3422160"/>
            <a:ext cx="4680519" cy="2935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Отсутствие резкого запаха-изготовлен на 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иностранном растворителе производства Франция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Хорошая первоначальная липкость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Высокие прочностные характеристики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Равномерное распыление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Экономичный расход - достаточно </a:t>
            </a:r>
          </a:p>
          <a:p>
            <a:pPr marL="0" indent="0"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  одностороннего нанесения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Не выраженный остаточный запах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Морозостоек – клей сохраняет свои свойства после заморозки, достаточно выдержать в помещении с температурой воздуха не ниже 25˚С в течение 24 часов, выдерживает до 4  циклов заморозки – оттаивания.</a:t>
            </a:r>
          </a:p>
          <a:p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359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29614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Клей </a:t>
            </a:r>
            <a:r>
              <a:rPr lang="en-US" b="1" dirty="0" err="1"/>
              <a:t>MatRex</a:t>
            </a:r>
            <a:endParaRPr lang="ru-RU" b="1" dirty="0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251520" y="1398480"/>
            <a:ext cx="4114800" cy="374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Характеристики</a:t>
            </a: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4716016" y="1412776"/>
            <a:ext cx="4114800" cy="374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Преимущества</a:t>
            </a:r>
          </a:p>
        </p:txBody>
      </p:sp>
      <p:sp>
        <p:nvSpPr>
          <p:cNvPr id="8" name="Объект 1"/>
          <p:cNvSpPr>
            <a:spLocks noGrp="1"/>
          </p:cNvSpPr>
          <p:nvPr>
            <p:ph idx="1"/>
          </p:nvPr>
        </p:nvSpPr>
        <p:spPr>
          <a:xfrm>
            <a:off x="179513" y="1844824"/>
            <a:ext cx="4968551" cy="4608512"/>
          </a:xfrm>
        </p:spPr>
        <p:txBody>
          <a:bodyPr>
            <a:noAutofit/>
          </a:bodyPr>
          <a:lstStyle/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СОСТАВ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Смесь растворителей и синтетических каучуков</a:t>
            </a:r>
          </a:p>
          <a:p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СВОЙСТВА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Негорючий 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Цвет: бледно-желтый или красный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Форма: вязко-текучая масса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Термостойкий</a:t>
            </a:r>
          </a:p>
          <a:p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ТЕХНИЧЕСКИЕ ХАРАКТЕРИСТИКИ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Плотность  – 1,1 при t 20 С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Содержание сухих веществ  –  45±2%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Динамическая вязкость  при t 20 С ВЗ-246(6 мм) – 20-30 с.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Клеевая пленка  –  эластично мягкая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Время открытой выдержки от 30 сек до 10 мин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Давление распылителя 4-6 атмосфер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Диаметр сопла распылителя 1,5-2,5 мм.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Расход 80-100 г/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м.кв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(при двустороннем нанесении)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4644008" y="3214686"/>
            <a:ext cx="4680519" cy="3007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Отсутствие резкого запаха-изготовлен на 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иностранном растворителе производства Франция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Высокие прочностные характеристики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Равномерное распыление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Экономичный расход - достаточно </a:t>
            </a:r>
          </a:p>
          <a:p>
            <a:pPr marL="0" indent="0"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  одностороннего нанесения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Не выраженный остаточный запах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Морозостоек – клей сохраняет свои свойства после заморозки, достаточно выдержать в помещении с температурой воздуха не ниже 25˚С в течение 24 часов, выдерживает до 4  циклов заморозки – оттаивания.</a:t>
            </a:r>
          </a:p>
          <a:p>
            <a:pPr>
              <a:buNone/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300" u="sng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1300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4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6AF1377-74FD-4773-87DC-9C5240617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Клей </a:t>
            </a:r>
            <a:r>
              <a:rPr lang="en-US" b="1" dirty="0" err="1"/>
              <a:t>SinTex</a:t>
            </a:r>
            <a:r>
              <a:rPr lang="en-US" b="1" dirty="0"/>
              <a:t> PREMIUM</a:t>
            </a:r>
            <a:endParaRPr lang="ru-RU" dirty="0"/>
          </a:p>
        </p:txBody>
      </p:sp>
      <p:pic>
        <p:nvPicPr>
          <p:cNvPr id="4" name="Picture 2" descr="logo copy">
            <a:extLst>
              <a:ext uri="{FF2B5EF4-FFF2-40B4-BE49-F238E27FC236}">
                <a16:creationId xmlns:a16="http://schemas.microsoft.com/office/drawing/2014/main" id="{23CABF9E-3B71-4094-8202-250EF0C81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29614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B97623B1-D10B-4DEF-8656-49A782D06F24}"/>
              </a:ext>
            </a:extLst>
          </p:cNvPr>
          <p:cNvSpPr txBox="1">
            <a:spLocks/>
          </p:cNvSpPr>
          <p:nvPr/>
        </p:nvSpPr>
        <p:spPr>
          <a:xfrm>
            <a:off x="251520" y="1398480"/>
            <a:ext cx="4114800" cy="374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Характеристики</a:t>
            </a: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E95B2992-B88E-4528-95D2-4E1E5AF5D9DD}"/>
              </a:ext>
            </a:extLst>
          </p:cNvPr>
          <p:cNvSpPr txBox="1">
            <a:spLocks/>
          </p:cNvSpPr>
          <p:nvPr/>
        </p:nvSpPr>
        <p:spPr>
          <a:xfrm>
            <a:off x="4716016" y="1412776"/>
            <a:ext cx="4114800" cy="374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Преимущества</a:t>
            </a:r>
          </a:p>
        </p:txBody>
      </p:sp>
      <p:sp>
        <p:nvSpPr>
          <p:cNvPr id="7" name="Объект 1">
            <a:extLst>
              <a:ext uri="{FF2B5EF4-FFF2-40B4-BE49-F238E27FC236}">
                <a16:creationId xmlns:a16="http://schemas.microsoft.com/office/drawing/2014/main" id="{983B006F-0B38-4329-89C6-2A459E5FEDCA}"/>
              </a:ext>
            </a:extLst>
          </p:cNvPr>
          <p:cNvSpPr txBox="1">
            <a:spLocks/>
          </p:cNvSpPr>
          <p:nvPr/>
        </p:nvSpPr>
        <p:spPr>
          <a:xfrm>
            <a:off x="179513" y="1844824"/>
            <a:ext cx="4968551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СОСТАВ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Смесь растворителей и синтетических каучуков</a:t>
            </a:r>
          </a:p>
          <a:p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СВОЙСТВА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Негорючий 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Цвет: бледно-желтый или красный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Форма: вязко-текучая масса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Термостойкий</a:t>
            </a:r>
          </a:p>
          <a:p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ТЕХНИЧЕСКИЕ ХАРАКТЕРИСТИКИ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Плотность  – 1,1 при t 20 С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Содержание сухих веществ  –  45±2%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Динамическая вязкость  при t 20 С ВЗ-246(6 мм) – 20-30 с.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Клеевая пленка  –  эластично мягкая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Время открытой выдержки от 30 сек до 10 мин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Давление распылителя 4-6 атмосфер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Диаметр сопла распылителя 1,5-2,5 мм.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Расход 80 г/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м.кв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(при двустороннем нанесении)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  <p:sp>
        <p:nvSpPr>
          <p:cNvPr id="8" name="Объект 1">
            <a:extLst>
              <a:ext uri="{FF2B5EF4-FFF2-40B4-BE49-F238E27FC236}">
                <a16:creationId xmlns:a16="http://schemas.microsoft.com/office/drawing/2014/main" id="{1DC1D947-C453-49E8-A5BC-9DA6FF8014A4}"/>
              </a:ext>
            </a:extLst>
          </p:cNvPr>
          <p:cNvSpPr txBox="1">
            <a:spLocks/>
          </p:cNvSpPr>
          <p:nvPr/>
        </p:nvSpPr>
        <p:spPr>
          <a:xfrm>
            <a:off x="4644008" y="3214686"/>
            <a:ext cx="4680519" cy="30072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Полное отсутствие запаха через 2 минуту после нанесения -изготовлен на иностранном растворителе производства Франция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Идеально подходит для производства матрасов -возможность склейки различных материалов при одностороннем нанесении(кокос, спанбонд, текстиль, латекс, войлок)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Высокие прочностные характеристики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Равномерное распыление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Экономичный расход  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Экологичен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Морозостоек – клей сохраняет свои свойства после заморозки, достаточно выдержать в помещении с температурой воздуха не ниже 25˚С в течение 24 часов, выдерживает до 4  циклов заморозки – оттаивания.</a:t>
            </a:r>
          </a:p>
          <a:p>
            <a:pPr>
              <a:buNone/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1300" u="sng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1300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508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8 наших ключевых преимуществ</a:t>
            </a:r>
          </a:p>
        </p:txBody>
      </p:sp>
      <p:pic>
        <p:nvPicPr>
          <p:cNvPr id="4" name="Picture 2" descr="logo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29614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1"/>
          <p:cNvSpPr>
            <a:spLocks noGrp="1"/>
          </p:cNvSpPr>
          <p:nvPr>
            <p:ph idx="1"/>
          </p:nvPr>
        </p:nvSpPr>
        <p:spPr>
          <a:xfrm>
            <a:off x="251520" y="2420888"/>
            <a:ext cx="8784976" cy="4032448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Мы являемся российским производителем – отсутствие прямой зависимости цен от </a:t>
            </a:r>
            <a:r>
              <a:rPr lang="ru-RU" sz="1300" u="sng" dirty="0" err="1">
                <a:latin typeface="Times New Roman" pitchFamily="18" charset="0"/>
                <a:cs typeface="Times New Roman" pitchFamily="18" charset="0"/>
              </a:rPr>
              <a:t>волатильности</a:t>
            </a:r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 курса рубля</a:t>
            </a:r>
          </a:p>
          <a:p>
            <a:pPr marL="457200" indent="-457200">
              <a:buAutoNum type="arabicPeriod"/>
            </a:pPr>
            <a:endParaRPr lang="ru-RU" sz="1300" u="sng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Продукции всегда в наличие - 90%</a:t>
            </a:r>
            <a:r>
              <a:rPr lang="en-US" sz="13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поставок в срок до 5 дней</a:t>
            </a:r>
          </a:p>
          <a:p>
            <a:pPr marL="457200" indent="-457200">
              <a:buAutoNum type="arabicPeriod"/>
            </a:pPr>
            <a:endParaRPr lang="ru-RU" sz="1300" u="sng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Symbol" pitchFamily="18" charset="2"/>
              <a:buAutoNum type="arabicPeriod"/>
            </a:pPr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Доставка до транспортной компании бесплатно – собственный  мобильный автопарк</a:t>
            </a:r>
          </a:p>
          <a:p>
            <a:pPr marL="457200" indent="-457200">
              <a:buAutoNum type="arabicPeriod"/>
            </a:pPr>
            <a:endParaRPr lang="ru-RU" sz="1300" u="sng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Низкий уровень цен – собственное производство сырьевых компонентов на территории ЕС</a:t>
            </a:r>
          </a:p>
          <a:p>
            <a:pPr marL="457200" indent="-457200">
              <a:buAutoNum type="arabicPeriod"/>
            </a:pPr>
            <a:endParaRPr lang="ru-RU" sz="1300" u="sng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Персональный подход к каждому клиенту – менеджер у каждого клиента</a:t>
            </a:r>
          </a:p>
          <a:p>
            <a:pPr marL="457200" indent="-457200">
              <a:buAutoNum type="arabicPeriod"/>
            </a:pPr>
            <a:endParaRPr lang="ru-RU" sz="1300" u="sng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В производстве используются пищевые и иностранные растворители – отсутствие резкого запаха</a:t>
            </a:r>
          </a:p>
          <a:p>
            <a:pPr marL="457200" indent="-457200">
              <a:buAutoNum type="arabicPeriod"/>
            </a:pPr>
            <a:endParaRPr lang="ru-RU" sz="1300" u="sng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Вся продукция сертифицирована и проходит тестирование на соответствие самым высоким требованиям качества - собственная лаборатория.</a:t>
            </a:r>
          </a:p>
          <a:p>
            <a:pPr marL="457200" indent="-457200">
              <a:buFont typeface="Symbol" pitchFamily="18" charset="2"/>
              <a:buAutoNum type="arabicPeriod"/>
            </a:pPr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Высококвалифицированный персонал – техническая поддержка от производителя</a:t>
            </a:r>
          </a:p>
          <a:p>
            <a:pPr marL="457200" indent="-457200">
              <a:buFont typeface="Symbol" pitchFamily="18" charset="2"/>
              <a:buAutoNum type="arabicPeriod"/>
            </a:pPr>
            <a:endParaRPr lang="ru-RU" sz="1300" u="sng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1300" u="sng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13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4095540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826</TotalTime>
  <Words>1142</Words>
  <Application>Microsoft Office PowerPoint</Application>
  <PresentationFormat>Экран (4:3)</PresentationFormat>
  <Paragraphs>222</Paragraphs>
  <Slides>13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Bookman Old Style</vt:lpstr>
      <vt:lpstr>Calibri</vt:lpstr>
      <vt:lpstr>Candara</vt:lpstr>
      <vt:lpstr>Symbol</vt:lpstr>
      <vt:lpstr>Times New Roman</vt:lpstr>
      <vt:lpstr>Волна</vt:lpstr>
      <vt:lpstr>Презентация продукции производства ООО «ХимТавр»</vt:lpstr>
      <vt:lpstr>Наша компания - ведущий производитель мебельных клеев в РФ</vt:lpstr>
      <vt:lpstr>Современное производство-гарантия качества продукции</vt:lpstr>
      <vt:lpstr>Клей STARK</vt:lpstr>
      <vt:lpstr>Клей Hard Spray</vt:lpstr>
      <vt:lpstr>Клей SinTex</vt:lpstr>
      <vt:lpstr>Клей MatRex</vt:lpstr>
      <vt:lpstr>Клей SinTex PREMIUM</vt:lpstr>
      <vt:lpstr>8 наших ключевых преимуществ</vt:lpstr>
      <vt:lpstr>Подтверждения высокого уровня качества нашей продукции</vt:lpstr>
      <vt:lpstr>Подтверждения высокого уровня качества нашей продукции</vt:lpstr>
      <vt:lpstr>Тара и упаковка</vt:lpstr>
      <vt:lpstr>Наши 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продукции производства ООО «ХимТавр»</dc:title>
  <dc:creator>Саняня</dc:creator>
  <cp:lastModifiedBy>Химтавр5</cp:lastModifiedBy>
  <cp:revision>113</cp:revision>
  <dcterms:created xsi:type="dcterms:W3CDTF">2016-06-07T04:22:11Z</dcterms:created>
  <dcterms:modified xsi:type="dcterms:W3CDTF">2018-01-18T10:28:42Z</dcterms:modified>
  <cp:contentStatus/>
</cp:coreProperties>
</file>